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89" r:id="rId3"/>
    <p:sldId id="290" r:id="rId4"/>
    <p:sldId id="276" r:id="rId5"/>
    <p:sldId id="277" r:id="rId6"/>
    <p:sldId id="278" r:id="rId7"/>
    <p:sldId id="261" r:id="rId8"/>
    <p:sldId id="257" r:id="rId9"/>
    <p:sldId id="258" r:id="rId10"/>
    <p:sldId id="263" r:id="rId11"/>
    <p:sldId id="264" r:id="rId12"/>
    <p:sldId id="265" r:id="rId13"/>
    <p:sldId id="266" r:id="rId14"/>
    <p:sldId id="267" r:id="rId15"/>
    <p:sldId id="268" r:id="rId16"/>
    <p:sldId id="273" r:id="rId17"/>
    <p:sldId id="269" r:id="rId18"/>
    <p:sldId id="272" r:id="rId19"/>
    <p:sldId id="270" r:id="rId20"/>
    <p:sldId id="271" r:id="rId21"/>
    <p:sldId id="274" r:id="rId22"/>
    <p:sldId id="259" r:id="rId23"/>
    <p:sldId id="260" r:id="rId24"/>
    <p:sldId id="275" r:id="rId25"/>
    <p:sldId id="279" r:id="rId26"/>
    <p:sldId id="280" r:id="rId27"/>
    <p:sldId id="281" r:id="rId28"/>
    <p:sldId id="293" r:id="rId29"/>
    <p:sldId id="282" r:id="rId30"/>
    <p:sldId id="283" r:id="rId31"/>
    <p:sldId id="284" r:id="rId32"/>
    <p:sldId id="288" r:id="rId33"/>
    <p:sldId id="285" r:id="rId34"/>
    <p:sldId id="286" r:id="rId35"/>
    <p:sldId id="291" r:id="rId36"/>
    <p:sldId id="292" r:id="rId37"/>
    <p:sldId id="28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17-Jan-17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104972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17-Jan-17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164662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17-Jan-17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16320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449D725-AF79-4FB6-8D02-83EAC61E3211}" type="datetimeFigureOut">
              <a:rPr lang="en-US" smtClean="0"/>
              <a:t>17-Jan-17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393634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t>17-Jan-17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141514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449D725-AF79-4FB6-8D02-83EAC61E3211}" type="datetimeFigureOut">
              <a:rPr lang="en-US" smtClean="0"/>
              <a:t>17-Jan-17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283289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449D725-AF79-4FB6-8D02-83EAC61E3211}" type="datetimeFigureOut">
              <a:rPr lang="en-US" smtClean="0"/>
              <a:t>17-Jan-17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422605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449D725-AF79-4FB6-8D02-83EAC61E3211}" type="datetimeFigureOut">
              <a:rPr lang="en-US" smtClean="0"/>
              <a:t>17-Jan-17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260358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t>17-Jan-17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46997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17-Jan-17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77306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17-Jan-17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extLst>
      <p:ext uri="{BB962C8B-B14F-4D97-AF65-F5344CB8AC3E}">
        <p14:creationId xmlns:p14="http://schemas.microsoft.com/office/powerpoint/2010/main" val="193521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9D725-AF79-4FB6-8D02-83EAC61E3211}" type="datetimeFigureOut">
              <a:rPr lang="en-US" smtClean="0"/>
              <a:t>17-Jan-17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629CB-7937-4506-A327-ACF88B95BB03}" type="slidenum">
              <a:rPr lang="en-US" smtClean="0"/>
              <a:t>‹#›</a:t>
            </a:fld>
            <a:endParaRPr lang="en-US"/>
          </a:p>
        </p:txBody>
      </p:sp>
    </p:spTree>
    <p:extLst>
      <p:ext uri="{BB962C8B-B14F-4D97-AF65-F5344CB8AC3E}">
        <p14:creationId xmlns:p14="http://schemas.microsoft.com/office/powerpoint/2010/main" val="26364056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3642"/>
            <a:ext cx="7772400" cy="1470025"/>
          </a:xfrm>
        </p:spPr>
        <p:txBody>
          <a:bodyPr>
            <a:normAutofit fontScale="90000"/>
          </a:bodyPr>
          <a:lstStyle/>
          <a:p>
            <a:r>
              <a:rPr lang="en-GB" sz="5300" dirty="0" smtClean="0"/>
              <a:t>Writing an Advance Decision: (How) can we facilitate the process?</a:t>
            </a:r>
            <a:endParaRPr lang="en-US" dirty="0"/>
          </a:p>
        </p:txBody>
      </p:sp>
      <p:sp>
        <p:nvSpPr>
          <p:cNvPr id="3" name="Subtitle 2"/>
          <p:cNvSpPr>
            <a:spLocks noGrp="1"/>
          </p:cNvSpPr>
          <p:nvPr>
            <p:ph type="subTitle" idx="1"/>
          </p:nvPr>
        </p:nvSpPr>
        <p:spPr>
          <a:xfrm>
            <a:off x="868825" y="3390535"/>
            <a:ext cx="7589375" cy="1630240"/>
          </a:xfrm>
        </p:spPr>
        <p:txBody>
          <a:bodyPr>
            <a:normAutofit fontScale="77500" lnSpcReduction="20000"/>
          </a:bodyPr>
          <a:lstStyle/>
          <a:p>
            <a:r>
              <a:rPr lang="en-US" dirty="0" smtClean="0">
                <a:solidFill>
                  <a:schemeClr val="tx1"/>
                </a:solidFill>
              </a:rPr>
              <a:t>Celia Kitzinger University of York</a:t>
            </a:r>
          </a:p>
          <a:p>
            <a:r>
              <a:rPr lang="en-US" dirty="0" smtClean="0">
                <a:solidFill>
                  <a:schemeClr val="tx1"/>
                </a:solidFill>
              </a:rPr>
              <a:t>Sue Wilkinson, </a:t>
            </a:r>
            <a:r>
              <a:rPr lang="en-US" dirty="0" err="1" smtClean="0">
                <a:solidFill>
                  <a:schemeClr val="tx1"/>
                </a:solidFill>
              </a:rPr>
              <a:t>Loughborough</a:t>
            </a:r>
            <a:r>
              <a:rPr lang="en-US" dirty="0" smtClean="0">
                <a:solidFill>
                  <a:schemeClr val="tx1"/>
                </a:solidFill>
              </a:rPr>
              <a:t> University</a:t>
            </a:r>
          </a:p>
          <a:p>
            <a:endParaRPr lang="en-US" dirty="0"/>
          </a:p>
          <a:p>
            <a:r>
              <a:rPr lang="en-US" dirty="0" smtClean="0"/>
              <a:t>Contact: </a:t>
            </a:r>
            <a:r>
              <a:rPr lang="en-US" dirty="0" err="1" smtClean="0"/>
              <a:t>celia.kitzinger@york.ac.uk</a:t>
            </a:r>
            <a:endParaRPr lang="en-US" dirty="0"/>
          </a:p>
        </p:txBody>
      </p:sp>
      <p:sp>
        <p:nvSpPr>
          <p:cNvPr id="4" name="TextBox 3"/>
          <p:cNvSpPr txBox="1"/>
          <p:nvPr/>
        </p:nvSpPr>
        <p:spPr>
          <a:xfrm>
            <a:off x="1889592" y="5516699"/>
            <a:ext cx="6710839" cy="369332"/>
          </a:xfrm>
          <a:prstGeom prst="rect">
            <a:avLst/>
          </a:prstGeom>
          <a:noFill/>
        </p:spPr>
        <p:txBody>
          <a:bodyPr wrap="square" rtlCol="0">
            <a:spAutoFit/>
          </a:bodyPr>
          <a:lstStyle/>
          <a:p>
            <a:r>
              <a:rPr lang="en-US" dirty="0" smtClean="0"/>
              <a:t>Presented at ESRC Seminar on Advance Decisions, 24 March 2015</a:t>
            </a:r>
            <a:endParaRPr lang="en-US" dirty="0"/>
          </a:p>
        </p:txBody>
      </p:sp>
    </p:spTree>
    <p:extLst>
      <p:ext uri="{BB962C8B-B14F-4D97-AF65-F5344CB8AC3E}">
        <p14:creationId xmlns:p14="http://schemas.microsoft.com/office/powerpoint/2010/main" val="119618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93" y="493111"/>
            <a:ext cx="8072307" cy="285199"/>
          </a:xfrm>
        </p:spPr>
        <p:txBody>
          <a:bodyPr>
            <a:normAutofit fontScale="90000"/>
          </a:bodyPr>
          <a:lstStyle/>
          <a:p>
            <a:r>
              <a:rPr lang="en-US" dirty="0" smtClean="0"/>
              <a:t>GP     GP Surgery Flu Saturday</a:t>
            </a:r>
            <a:endParaRPr lang="en-US" dirty="0"/>
          </a:p>
        </p:txBody>
      </p:sp>
      <p:pic>
        <p:nvPicPr>
          <p:cNvPr id="4" name="Content Placeholder 3" descr="Auto-Arrivals-i100.jpg"/>
          <p:cNvPicPr>
            <a:picLocks noGrp="1" noChangeAspect="1"/>
          </p:cNvPicPr>
          <p:nvPr>
            <p:ph idx="1"/>
          </p:nvPr>
        </p:nvPicPr>
        <p:blipFill>
          <a:blip r:embed="rId2" cstate="email">
            <a:extLst>
              <a:ext uri="{28A0092B-C50C-407E-A947-70E740481C1C}">
                <a14:useLocalDpi xmlns:a14="http://schemas.microsoft.com/office/drawing/2010/main" val="0"/>
              </a:ext>
            </a:extLst>
          </a:blip>
          <a:srcRect t="8678" b="8678"/>
          <a:stretch>
            <a:fillRect/>
          </a:stretch>
        </p:blipFill>
        <p:spPr>
          <a:xfrm>
            <a:off x="760053" y="2531980"/>
            <a:ext cx="3559703" cy="1957699"/>
          </a:xfrm>
        </p:spPr>
      </p:pic>
      <p:pic>
        <p:nvPicPr>
          <p:cNvPr id="6" name="Picture 5"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932" y="3353790"/>
            <a:ext cx="5122868" cy="3123700"/>
          </a:xfrm>
          <a:prstGeom prst="rect">
            <a:avLst/>
          </a:prstGeom>
        </p:spPr>
      </p:pic>
      <p:sp>
        <p:nvSpPr>
          <p:cNvPr id="7" name="TextBox 6"/>
          <p:cNvSpPr txBox="1"/>
          <p:nvPr/>
        </p:nvSpPr>
        <p:spPr>
          <a:xfrm>
            <a:off x="3982257" y="1024092"/>
            <a:ext cx="5161743" cy="2062103"/>
          </a:xfrm>
          <a:prstGeom prst="rect">
            <a:avLst/>
          </a:prstGeom>
          <a:noFill/>
        </p:spPr>
        <p:txBody>
          <a:bodyPr wrap="square" rtlCol="0">
            <a:spAutoFit/>
          </a:bodyPr>
          <a:lstStyle/>
          <a:p>
            <a:r>
              <a:rPr lang="en-US" sz="3200" dirty="0" err="1" smtClean="0"/>
              <a:t>Mrs</a:t>
            </a:r>
            <a:r>
              <a:rPr lang="en-US" sz="3200" dirty="0" smtClean="0"/>
              <a:t> </a:t>
            </a:r>
            <a:r>
              <a:rPr lang="en-US" sz="3200" dirty="0" err="1" smtClean="0"/>
              <a:t>McKenney</a:t>
            </a:r>
            <a:r>
              <a:rPr lang="en-US" sz="3200" dirty="0" smtClean="0"/>
              <a:t> Room 6</a:t>
            </a:r>
          </a:p>
          <a:p>
            <a:r>
              <a:rPr lang="en-US" sz="3200" dirty="0" err="1"/>
              <a:t>Mr</a:t>
            </a:r>
            <a:r>
              <a:rPr lang="en-US" sz="3200" dirty="0"/>
              <a:t> Jones Room 3</a:t>
            </a:r>
          </a:p>
          <a:p>
            <a:r>
              <a:rPr lang="en-US" sz="3200" dirty="0" err="1" smtClean="0"/>
              <a:t>Mrs</a:t>
            </a:r>
            <a:r>
              <a:rPr lang="en-US" sz="3200" dirty="0" smtClean="0"/>
              <a:t> Smith Room 12</a:t>
            </a:r>
          </a:p>
          <a:p>
            <a:r>
              <a:rPr lang="en-US" sz="3200" dirty="0" err="1" smtClean="0"/>
              <a:t>Mr</a:t>
            </a:r>
            <a:r>
              <a:rPr lang="en-US" sz="3200" dirty="0" smtClean="0"/>
              <a:t> Khan room 8 </a:t>
            </a:r>
            <a:endParaRPr lang="en-US" sz="3200" dirty="0"/>
          </a:p>
        </p:txBody>
      </p:sp>
      <p:pic>
        <p:nvPicPr>
          <p:cNvPr id="9" name="Picture 8"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03" y="4728494"/>
            <a:ext cx="2715909" cy="1803615"/>
          </a:xfrm>
          <a:prstGeom prst="rect">
            <a:avLst/>
          </a:prstGeom>
        </p:spPr>
      </p:pic>
      <p:pic>
        <p:nvPicPr>
          <p:cNvPr id="13" name="Picture 12" descr="Flu-Jab-Poster.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4408" y="173444"/>
            <a:ext cx="2315497" cy="2358536"/>
          </a:xfrm>
          <a:prstGeom prst="rect">
            <a:avLst/>
          </a:prstGeom>
        </p:spPr>
      </p:pic>
    </p:spTree>
    <p:extLst>
      <p:ext uri="{BB962C8B-B14F-4D97-AF65-F5344CB8AC3E}">
        <p14:creationId xmlns:p14="http://schemas.microsoft.com/office/powerpoint/2010/main" val="160695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additive="base">
                                        <p:cTn id="4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mph" presetSubtype="0" fill="hold" nodeType="clickEffect">
                                  <p:stCondLst>
                                    <p:cond delay="0"/>
                                  </p:stCondLst>
                                  <p:childTnLst>
                                    <p:anim calcmode="discrete" valueType="str">
                                      <p:cBhvr override="childStyle">
                                        <p:cTn id="48" dur="2000" fill="hold"/>
                                        <p:tgtEl>
                                          <p:spTgt spid="7">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mph" presetSubtype="0" fill="hold" nodeType="clickEffect">
                                  <p:stCondLst>
                                    <p:cond delay="0"/>
                                  </p:stCondLst>
                                  <p:childTnLst>
                                    <p:anim calcmode="discrete" valueType="str">
                                      <p:cBhvr override="childStyle">
                                        <p:cTn id="52" dur="2000" fill="hold"/>
                                        <p:tgtEl>
                                          <p:spTgt spid="7">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mph" presetSubtype="0" fill="hold" nodeType="clickEffect">
                                  <p:stCondLst>
                                    <p:cond delay="0"/>
                                  </p:stCondLst>
                                  <p:childTnLst>
                                    <p:anim calcmode="discrete" valueType="str">
                                      <p:cBhvr override="childStyle">
                                        <p:cTn id="56" dur="2000" fill="hold"/>
                                        <p:tgtEl>
                                          <p:spTgt spid="7">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mph" presetSubtype="0" fill="hold" nodeType="clickEffect">
                                  <p:stCondLst>
                                    <p:cond delay="0"/>
                                  </p:stCondLst>
                                  <p:childTnLst>
                                    <p:anim calcmode="discrete" valueType="str">
                                      <p:cBhvr override="childStyle">
                                        <p:cTn id="60" dur="2000" fill="hold"/>
                                        <p:tgtEl>
                                          <p:spTgt spid="7">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lnSpcReduction="10000"/>
          </a:bodyPr>
          <a:lstStyle/>
          <a:p>
            <a:r>
              <a:rPr lang="en-US" dirty="0" smtClean="0"/>
              <a:t>Not one person had heard of an AD or had made one</a:t>
            </a:r>
          </a:p>
          <a:p>
            <a:r>
              <a:rPr lang="en-US" dirty="0" smtClean="0"/>
              <a:t>Around 10% could not take leaflets – rushed late to appointment, using walker/sticks, carrying shopping…</a:t>
            </a:r>
          </a:p>
          <a:p>
            <a:r>
              <a:rPr lang="en-US" dirty="0" smtClean="0"/>
              <a:t>Around 20% refused leaflet</a:t>
            </a:r>
          </a:p>
          <a:p>
            <a:r>
              <a:rPr lang="en-US" dirty="0" smtClean="0"/>
              <a:t>Of those who took leaflet maybe 1/10 visited the stall</a:t>
            </a:r>
          </a:p>
          <a:p>
            <a:r>
              <a:rPr lang="en-US" dirty="0" smtClean="0"/>
              <a:t>Stigma! A few complaints.</a:t>
            </a:r>
          </a:p>
        </p:txBody>
      </p:sp>
    </p:spTree>
    <p:extLst>
      <p:ext uri="{BB962C8B-B14F-4D97-AF65-F5344CB8AC3E}">
        <p14:creationId xmlns:p14="http://schemas.microsoft.com/office/powerpoint/2010/main" val="425026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20% refused leaflets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i="1" dirty="0"/>
              <a:t>(a) Not wanting to think about it</a:t>
            </a:r>
            <a:endParaRPr lang="en-GB" b="1" dirty="0"/>
          </a:p>
          <a:p>
            <a:pPr lvl="0"/>
            <a:r>
              <a:rPr lang="en-US" dirty="0"/>
              <a:t>"Ooh no - I don't want to think about anything like that"; "I want to enjoy this life not be worrying about what might happen" etc.  (Between 10-15 people said something like this</a:t>
            </a:r>
            <a:r>
              <a:rPr lang="en-US" dirty="0" smtClean="0"/>
              <a:t>)</a:t>
            </a:r>
          </a:p>
          <a:p>
            <a:pPr marL="0" lvl="0" indent="0">
              <a:buNone/>
            </a:pPr>
            <a:endParaRPr lang="en-GB" dirty="0"/>
          </a:p>
          <a:p>
            <a:pPr lvl="0"/>
            <a:r>
              <a:rPr lang="en-US" dirty="0"/>
              <a:t>Sometimes not wanting to think about it was because of a recent bereavement or ongoing painful </a:t>
            </a:r>
            <a:r>
              <a:rPr lang="en-US" dirty="0" smtClean="0"/>
              <a:t>experience</a:t>
            </a:r>
            <a:endParaRPr lang="en-US" dirty="0"/>
          </a:p>
          <a:p>
            <a:pPr marL="857250" lvl="1" indent="-457200"/>
            <a:r>
              <a:rPr lang="en-US" dirty="0" smtClean="0"/>
              <a:t> </a:t>
            </a:r>
            <a:r>
              <a:rPr lang="en-US" dirty="0"/>
              <a:t>"Can I not have one love - my husband just died on Tuesday and I'm a bit </a:t>
            </a:r>
            <a:r>
              <a:rPr lang="en-US" dirty="0" smtClean="0"/>
              <a:t>weepy”</a:t>
            </a:r>
          </a:p>
          <a:p>
            <a:pPr marL="857250" lvl="1" indent="-457200"/>
            <a:r>
              <a:rPr lang="en-US" dirty="0" smtClean="0"/>
              <a:t> </a:t>
            </a:r>
            <a:r>
              <a:rPr lang="en-US" dirty="0"/>
              <a:t>"I can't think about this right now - I've just put my husband in a care home - he's got Alzheimer's and I've got enough on my </a:t>
            </a:r>
            <a:r>
              <a:rPr lang="en-US" dirty="0" smtClean="0"/>
              <a:t>plate”</a:t>
            </a:r>
          </a:p>
          <a:p>
            <a:pPr marL="857250" lvl="1" indent="-457200"/>
            <a:endParaRPr lang="en-GB" dirty="0"/>
          </a:p>
          <a:p>
            <a:pPr lvl="0"/>
            <a:r>
              <a:rPr lang="en-US" dirty="0"/>
              <a:t>Sometimes it was superstitious self-protection: "Don't talk like that dear or it might actually happen</a:t>
            </a:r>
            <a:r>
              <a:rPr lang="en-US" dirty="0" smtClean="0"/>
              <a:t>!”</a:t>
            </a:r>
            <a:endParaRPr lang="en-GB" dirty="0"/>
          </a:p>
        </p:txBody>
      </p:sp>
    </p:spTree>
    <p:extLst>
      <p:ext uri="{BB962C8B-B14F-4D97-AF65-F5344CB8AC3E}">
        <p14:creationId xmlns:p14="http://schemas.microsoft.com/office/powerpoint/2010/main" val="257277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buNone/>
            </a:pPr>
            <a:r>
              <a:rPr lang="en-US" b="1" i="1" dirty="0" smtClean="0"/>
              <a:t>(</a:t>
            </a:r>
            <a:r>
              <a:rPr lang="en-US" b="1" i="1" dirty="0"/>
              <a:t>b) Not planning to die</a:t>
            </a:r>
            <a:endParaRPr lang="en-GB" b="1" dirty="0"/>
          </a:p>
          <a:p>
            <a:pPr lvl="0"/>
            <a:r>
              <a:rPr lang="en-US" dirty="0"/>
              <a:t>"I'm not going to die - ever</a:t>
            </a:r>
            <a:r>
              <a:rPr lang="en-US" dirty="0" smtClean="0"/>
              <a:t>!” </a:t>
            </a:r>
          </a:p>
          <a:p>
            <a:pPr lvl="0"/>
            <a:r>
              <a:rPr lang="en-US" dirty="0" smtClean="0"/>
              <a:t>"</a:t>
            </a:r>
            <a:r>
              <a:rPr lang="en-US" dirty="0"/>
              <a:t>I'm not going just </a:t>
            </a:r>
            <a:r>
              <a:rPr lang="en-US" dirty="0" smtClean="0"/>
              <a:t>yet” </a:t>
            </a:r>
            <a:endParaRPr lang="en-US" dirty="0"/>
          </a:p>
          <a:p>
            <a:pPr lvl="0"/>
            <a:r>
              <a:rPr lang="en-US" dirty="0" smtClean="0"/>
              <a:t> </a:t>
            </a:r>
            <a:r>
              <a:rPr lang="en-US" dirty="0"/>
              <a:t>"there's nothing wrong with me - I just came in for my flu </a:t>
            </a:r>
            <a:r>
              <a:rPr lang="en-US" dirty="0" smtClean="0"/>
              <a:t>jab” </a:t>
            </a:r>
            <a:endParaRPr lang="en-US" dirty="0"/>
          </a:p>
          <a:p>
            <a:pPr lvl="0"/>
            <a:r>
              <a:rPr lang="en-US" dirty="0" smtClean="0"/>
              <a:t>"</a:t>
            </a:r>
            <a:r>
              <a:rPr lang="en-US" dirty="0"/>
              <a:t>I'm fit as a fiddle and I'm 87 this year - nothing wrong with me - I'm planning to live for ever!"  </a:t>
            </a:r>
            <a:endParaRPr lang="en-US" dirty="0" smtClean="0"/>
          </a:p>
          <a:p>
            <a:pPr marL="0" lvl="0" indent="0">
              <a:buNone/>
            </a:pPr>
            <a:r>
              <a:rPr lang="en-US" dirty="0" smtClean="0"/>
              <a:t>(</a:t>
            </a:r>
            <a:r>
              <a:rPr lang="en-US" dirty="0"/>
              <a:t>These comments were only semi-humorous.</a:t>
            </a:r>
            <a:r>
              <a:rPr lang="en-US" dirty="0" smtClean="0"/>
              <a:t>)</a:t>
            </a:r>
          </a:p>
        </p:txBody>
      </p:sp>
    </p:spTree>
    <p:extLst>
      <p:ext uri="{BB962C8B-B14F-4D97-AF65-F5344CB8AC3E}">
        <p14:creationId xmlns:p14="http://schemas.microsoft.com/office/powerpoint/2010/main" val="5010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1" dirty="0"/>
              <a:t>(c) Not believing there were any choices they needed or wanted to make</a:t>
            </a:r>
            <a:endParaRPr lang="en-GB" b="1" dirty="0"/>
          </a:p>
          <a:p>
            <a:pPr lvl="0"/>
            <a:r>
              <a:rPr lang="en-US" dirty="0"/>
              <a:t>"What do you mean?  There are only two choices - dead or alive"</a:t>
            </a:r>
            <a:endParaRPr lang="en-GB" dirty="0"/>
          </a:p>
          <a:p>
            <a:pPr lvl="0"/>
            <a:r>
              <a:rPr lang="en-US" dirty="0"/>
              <a:t>"I'll leave that to the doctors - they're very good here you know"</a:t>
            </a:r>
            <a:endParaRPr lang="en-GB" dirty="0"/>
          </a:p>
          <a:p>
            <a:endParaRPr lang="en-US" dirty="0"/>
          </a:p>
        </p:txBody>
      </p:sp>
    </p:spTree>
    <p:extLst>
      <p:ext uri="{BB962C8B-B14F-4D97-AF65-F5344CB8AC3E}">
        <p14:creationId xmlns:p14="http://schemas.microsoft.com/office/powerpoint/2010/main" val="211984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i="1" dirty="0"/>
              <a:t>(d) Believing they'd already sorted everything</a:t>
            </a:r>
            <a:endParaRPr lang="en-GB" b="1" dirty="0"/>
          </a:p>
          <a:p>
            <a:pPr lvl="1"/>
            <a:r>
              <a:rPr lang="en-US" dirty="0"/>
              <a:t>"I've written my </a:t>
            </a:r>
            <a:r>
              <a:rPr lang="en-US" dirty="0" smtClean="0"/>
              <a:t>will”</a:t>
            </a:r>
          </a:p>
          <a:p>
            <a:pPr lvl="1"/>
            <a:r>
              <a:rPr lang="en-US" dirty="0" smtClean="0"/>
              <a:t>“I’ve put my instructions in my will”</a:t>
            </a:r>
          </a:p>
          <a:p>
            <a:pPr lvl="1"/>
            <a:r>
              <a:rPr lang="en-US" dirty="0" smtClean="0"/>
              <a:t>“I’ve got an Enduring Power of Attorney”</a:t>
            </a:r>
          </a:p>
          <a:p>
            <a:pPr lvl="1"/>
            <a:r>
              <a:rPr lang="en-US" dirty="0" smtClean="0"/>
              <a:t> “My family know what I’d want”</a:t>
            </a:r>
          </a:p>
          <a:p>
            <a:pPr lvl="1"/>
            <a:r>
              <a:rPr lang="en-US" dirty="0" smtClean="0"/>
              <a:t>"</a:t>
            </a:r>
            <a:r>
              <a:rPr lang="en-US" dirty="0"/>
              <a:t>I've told my son what I </a:t>
            </a:r>
            <a:r>
              <a:rPr lang="en-US" dirty="0" smtClean="0"/>
              <a:t>want” </a:t>
            </a:r>
          </a:p>
          <a:p>
            <a:pPr lvl="1"/>
            <a:r>
              <a:rPr lang="en-US" dirty="0" smtClean="0"/>
              <a:t>“I’ve already agreed to a DNAR with my doctor”</a:t>
            </a:r>
            <a:endParaRPr lang="en-GB" dirty="0"/>
          </a:p>
        </p:txBody>
      </p:sp>
    </p:spTree>
    <p:extLst>
      <p:ext uri="{BB962C8B-B14F-4D97-AF65-F5344CB8AC3E}">
        <p14:creationId xmlns:p14="http://schemas.microsoft.com/office/powerpoint/2010/main" val="28860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(e)  Believing they wouldn’t be allowed to make an advance decision</a:t>
            </a:r>
          </a:p>
          <a:p>
            <a:pPr marL="0" indent="0">
              <a:buNone/>
            </a:pPr>
            <a:r>
              <a:rPr lang="en-US" dirty="0" smtClean="0"/>
              <a:t>“They wouldn’t let me because I’ve already got dementia”</a:t>
            </a:r>
          </a:p>
          <a:p>
            <a:pPr marL="0" indent="0">
              <a:buNone/>
            </a:pPr>
            <a:r>
              <a:rPr lang="en-US" dirty="0" smtClean="0"/>
              <a:t>“I’ve been really depressed since my husband died and the doctor would say it was only my depression talking if I said I didn’t want to go through what he went through”</a:t>
            </a:r>
          </a:p>
          <a:p>
            <a:pPr marL="0" indent="0">
              <a:buNone/>
            </a:pPr>
            <a:endParaRPr lang="en-US" dirty="0" smtClean="0"/>
          </a:p>
          <a:p>
            <a:pPr marL="0" indent="0">
              <a:buNone/>
            </a:pPr>
            <a:r>
              <a:rPr lang="en-US" b="1" dirty="0" smtClean="0"/>
              <a:t>NB Presumption of capacity</a:t>
            </a:r>
            <a:endParaRPr lang="en-US" b="1" dirty="0"/>
          </a:p>
        </p:txBody>
      </p:sp>
    </p:spTree>
    <p:extLst>
      <p:ext uri="{BB962C8B-B14F-4D97-AF65-F5344CB8AC3E}">
        <p14:creationId xmlns:p14="http://schemas.microsoft.com/office/powerpoint/2010/main" val="291039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helped?</a:t>
            </a:r>
            <a:endParaRPr lang="en-US" dirty="0"/>
          </a:p>
        </p:txBody>
      </p:sp>
      <p:sp>
        <p:nvSpPr>
          <p:cNvPr id="3" name="Content Placeholder 2"/>
          <p:cNvSpPr>
            <a:spLocks noGrp="1"/>
          </p:cNvSpPr>
          <p:nvPr>
            <p:ph idx="1"/>
          </p:nvPr>
        </p:nvSpPr>
        <p:spPr/>
        <p:txBody>
          <a:bodyPr/>
          <a:lstStyle/>
          <a:p>
            <a:r>
              <a:rPr lang="en-US" dirty="0" smtClean="0"/>
              <a:t>Free chocolates on the stall (need diabetic and gluten-free ones next time!)</a:t>
            </a:r>
          </a:p>
          <a:p>
            <a:r>
              <a:rPr lang="en-US" dirty="0" smtClean="0"/>
              <a:t>“I’ve done mine”</a:t>
            </a:r>
          </a:p>
          <a:p>
            <a:r>
              <a:rPr lang="en-US" dirty="0" smtClean="0"/>
              <a:t>Wouldn’t recommend Flu Saturdays – too hectic, limited to 65+, disabled, diabetics &amp; people with immune diseases, and pregnant women.</a:t>
            </a:r>
            <a:endParaRPr lang="en-US" dirty="0"/>
          </a:p>
        </p:txBody>
      </p:sp>
      <p:pic>
        <p:nvPicPr>
          <p:cNvPr id="4" name="Picture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582" y="4769211"/>
            <a:ext cx="2529073" cy="2088789"/>
          </a:xfrm>
          <a:prstGeom prst="rect">
            <a:avLst/>
          </a:prstGeom>
        </p:spPr>
      </p:pic>
    </p:spTree>
    <p:extLst>
      <p:ext uri="{BB962C8B-B14F-4D97-AF65-F5344CB8AC3E}">
        <p14:creationId xmlns:p14="http://schemas.microsoft.com/office/powerpoint/2010/main" val="74673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Friends at the End (FATE)</a:t>
            </a:r>
          </a:p>
          <a:p>
            <a:pPr marL="0" indent="0">
              <a:buNone/>
            </a:pPr>
            <a:r>
              <a:rPr lang="en-US" dirty="0" smtClean="0"/>
              <a:t>Society for Old Age Rational Suicide (SOARS)</a:t>
            </a:r>
          </a:p>
          <a:p>
            <a:r>
              <a:rPr lang="en-US" dirty="0" smtClean="0"/>
              <a:t>Problem:  Cynicism and mistrust of doctors; doubt that ADs would be respected; plans for assisted suicide</a:t>
            </a:r>
          </a:p>
          <a:p>
            <a:r>
              <a:rPr lang="en-US" dirty="0" smtClean="0"/>
              <a:t>The Importance of “Plan B”</a:t>
            </a:r>
            <a:endParaRPr lang="en-US" dirty="0"/>
          </a:p>
        </p:txBody>
      </p:sp>
      <p:pic>
        <p:nvPicPr>
          <p:cNvPr id="4" name="Picture 3" descr="Screen Shot 2015-03-22 at 21.50.23.png"/>
          <p:cNvPicPr>
            <a:picLocks noChangeAspect="1"/>
          </p:cNvPicPr>
          <p:nvPr/>
        </p:nvPicPr>
        <p:blipFill rotWithShape="1">
          <a:blip r:embed="rId2">
            <a:extLst>
              <a:ext uri="{28A0092B-C50C-407E-A947-70E740481C1C}">
                <a14:useLocalDpi xmlns:a14="http://schemas.microsoft.com/office/drawing/2010/main" val="0"/>
              </a:ext>
            </a:extLst>
          </a:blip>
          <a:srcRect l="31809" t="38263" r="16670" b="49791"/>
          <a:stretch/>
        </p:blipFill>
        <p:spPr>
          <a:xfrm>
            <a:off x="457200" y="274638"/>
            <a:ext cx="8449099" cy="1224431"/>
          </a:xfrm>
          <a:prstGeom prst="rect">
            <a:avLst/>
          </a:prstGeom>
        </p:spPr>
      </p:pic>
    </p:spTree>
    <p:extLst>
      <p:ext uri="{BB962C8B-B14F-4D97-AF65-F5344CB8AC3E}">
        <p14:creationId xmlns:p14="http://schemas.microsoft.com/office/powerpoint/2010/main" val="205152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70550" cy="1143000"/>
          </a:xfrm>
        </p:spPr>
        <p:txBody>
          <a:bodyPr>
            <a:normAutofit fontScale="90000"/>
          </a:bodyPr>
          <a:lstStyle/>
          <a:p>
            <a:r>
              <a:rPr lang="en-US" dirty="0" smtClean="0"/>
              <a:t>Before I Die Festivals: </a:t>
            </a:r>
            <a:br>
              <a:rPr lang="en-US" dirty="0" smtClean="0"/>
            </a:br>
            <a:r>
              <a:rPr lang="en-US" dirty="0" smtClean="0"/>
              <a:t>Dying Awareness Week</a:t>
            </a:r>
            <a:endParaRPr lang="en-US" dirty="0"/>
          </a:p>
        </p:txBody>
      </p:sp>
      <p:pic>
        <p:nvPicPr>
          <p:cNvPr id="4" name="Content Placeholder 3" descr="Screen Shot 2015-03-22 at 21.22.50.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2487" t="13120" r="2513" b="6003"/>
          <a:stretch/>
        </p:blipFill>
        <p:spPr>
          <a:xfrm>
            <a:off x="832980" y="1547294"/>
            <a:ext cx="7442196" cy="5015816"/>
          </a:xfrm>
        </p:spPr>
      </p:pic>
      <p:pic>
        <p:nvPicPr>
          <p:cNvPr id="5" name="Picture 4" descr="Screen Shot 2015-03-24 at 14.12.19.png"/>
          <p:cNvPicPr>
            <a:picLocks noChangeAspect="1"/>
          </p:cNvPicPr>
          <p:nvPr/>
        </p:nvPicPr>
        <p:blipFill rotWithShape="1">
          <a:blip r:embed="rId3" cstate="email">
            <a:extLst>
              <a:ext uri="{28A0092B-C50C-407E-A947-70E740481C1C}">
                <a14:useLocalDpi xmlns:a14="http://schemas.microsoft.com/office/drawing/2010/main" val="0"/>
              </a:ext>
            </a:extLst>
          </a:blip>
          <a:srcRect l="19579" t="17953" r="62526" b="63284"/>
          <a:stretch/>
        </p:blipFill>
        <p:spPr>
          <a:xfrm>
            <a:off x="6413500" y="274638"/>
            <a:ext cx="1861676" cy="1219945"/>
          </a:xfrm>
          <a:prstGeom prst="rect">
            <a:avLst/>
          </a:prstGeom>
        </p:spPr>
      </p:pic>
    </p:spTree>
    <p:extLst>
      <p:ext uri="{BB962C8B-B14F-4D97-AF65-F5344CB8AC3E}">
        <p14:creationId xmlns:p14="http://schemas.microsoft.com/office/powerpoint/2010/main" val="204768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research interests</a:t>
            </a:r>
            <a:endParaRPr lang="en-US" dirty="0"/>
          </a:p>
        </p:txBody>
      </p:sp>
      <p:sp>
        <p:nvSpPr>
          <p:cNvPr id="3" name="Content Placeholder 2"/>
          <p:cNvSpPr>
            <a:spLocks noGrp="1"/>
          </p:cNvSpPr>
          <p:nvPr>
            <p:ph idx="1"/>
          </p:nvPr>
        </p:nvSpPr>
        <p:spPr/>
        <p:txBody>
          <a:bodyPr>
            <a:normAutofit/>
          </a:bodyPr>
          <a:lstStyle/>
          <a:p>
            <a:r>
              <a:rPr lang="en-US" b="1" dirty="0" smtClean="0"/>
              <a:t>Sue: </a:t>
            </a:r>
            <a:r>
              <a:rPr lang="en-US" dirty="0" smtClean="0"/>
              <a:t>Compassion </a:t>
            </a:r>
            <a:r>
              <a:rPr lang="en-US" smtClean="0"/>
              <a:t>in Dying, </a:t>
            </a:r>
            <a:r>
              <a:rPr lang="en-US" dirty="0" smtClean="0"/>
              <a:t>Dementia UK, and Friends and the End</a:t>
            </a:r>
          </a:p>
          <a:p>
            <a:pPr marL="0" indent="0">
              <a:buNone/>
            </a:pPr>
            <a:endParaRPr lang="en-US" dirty="0" smtClean="0"/>
          </a:p>
          <a:p>
            <a:r>
              <a:rPr lang="en-US" b="1" dirty="0" smtClean="0"/>
              <a:t>Celia</a:t>
            </a:r>
            <a:r>
              <a:rPr lang="en-US" dirty="0" smtClean="0"/>
              <a:t>: ESRC Seminar Series on Advance Decisions &amp; </a:t>
            </a:r>
          </a:p>
          <a:p>
            <a:pPr marL="400050" lvl="1" indent="0">
              <a:buNone/>
            </a:pPr>
            <a:r>
              <a:rPr lang="en-US" dirty="0" smtClean="0"/>
              <a:t>Co-Director of Chronic Disorders of Consciousness Research Centre, see:   </a:t>
            </a:r>
            <a:r>
              <a:rPr lang="en-US" dirty="0" err="1"/>
              <a:t>cdoc.org.uk</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678712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22 at 21.25.07.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0163" t="11792" r="12967" b="6003"/>
          <a:stretch/>
        </p:blipFill>
        <p:spPr>
          <a:xfrm>
            <a:off x="618240" y="274638"/>
            <a:ext cx="8257773" cy="6344637"/>
          </a:xfrm>
        </p:spPr>
      </p:pic>
    </p:spTree>
    <p:extLst>
      <p:ext uri="{BB962C8B-B14F-4D97-AF65-F5344CB8AC3E}">
        <p14:creationId xmlns:p14="http://schemas.microsoft.com/office/powerpoint/2010/main" val="754845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uptake</a:t>
            </a:r>
            <a:endParaRPr lang="en-US" dirty="0"/>
          </a:p>
        </p:txBody>
      </p:sp>
      <p:sp>
        <p:nvSpPr>
          <p:cNvPr id="3" name="Content Placeholder 2"/>
          <p:cNvSpPr>
            <a:spLocks noGrp="1"/>
          </p:cNvSpPr>
          <p:nvPr>
            <p:ph idx="1"/>
          </p:nvPr>
        </p:nvSpPr>
        <p:spPr/>
        <p:txBody>
          <a:bodyPr/>
          <a:lstStyle/>
          <a:p>
            <a:r>
              <a:rPr lang="en-US" dirty="0" smtClean="0"/>
              <a:t>4 of us working in 40 min appointments all of Sunday – booked out (Cardiff &amp; York Festivals)</a:t>
            </a:r>
          </a:p>
          <a:p>
            <a:r>
              <a:rPr lang="en-US" dirty="0" smtClean="0"/>
              <a:t>Subsequent telephone and email appointments</a:t>
            </a:r>
          </a:p>
          <a:p>
            <a:r>
              <a:rPr lang="en-US" dirty="0" smtClean="0"/>
              <a:t>Referrals to other family members &amp; colleagues</a:t>
            </a:r>
          </a:p>
          <a:p>
            <a:r>
              <a:rPr lang="en-US" dirty="0"/>
              <a:t>N</a:t>
            </a:r>
            <a:r>
              <a:rPr lang="en-US" dirty="0" smtClean="0"/>
              <a:t>ote: </a:t>
            </a:r>
            <a:r>
              <a:rPr lang="en-US" b="1" dirty="0" smtClean="0"/>
              <a:t>Self-selected </a:t>
            </a:r>
            <a:r>
              <a:rPr lang="en-US" dirty="0" smtClean="0"/>
              <a:t>audience of people interested in death and dying</a:t>
            </a:r>
          </a:p>
        </p:txBody>
      </p:sp>
    </p:spTree>
    <p:extLst>
      <p:ext uri="{BB962C8B-B14F-4D97-AF65-F5344CB8AC3E}">
        <p14:creationId xmlns:p14="http://schemas.microsoft.com/office/powerpoint/2010/main" val="541430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messages</a:t>
            </a:r>
            <a:endParaRPr lang="en-US" dirty="0"/>
          </a:p>
        </p:txBody>
      </p:sp>
      <p:sp>
        <p:nvSpPr>
          <p:cNvPr id="3" name="Content Placeholder 2"/>
          <p:cNvSpPr>
            <a:spLocks noGrp="1"/>
          </p:cNvSpPr>
          <p:nvPr>
            <p:ph idx="1"/>
          </p:nvPr>
        </p:nvSpPr>
        <p:spPr/>
        <p:txBody>
          <a:bodyPr>
            <a:normAutofit/>
          </a:bodyPr>
          <a:lstStyle/>
          <a:p>
            <a:r>
              <a:rPr lang="en-US" dirty="0" smtClean="0"/>
              <a:t>It’s for when you are no longer able to make decisions for yourself (e.g. unconscious, advanced dementia)</a:t>
            </a:r>
          </a:p>
          <a:p>
            <a:r>
              <a:rPr lang="en-US" dirty="0" smtClean="0"/>
              <a:t>Your family (“next-of-kin”) don’t have any legal right to make decisions for you.</a:t>
            </a:r>
          </a:p>
          <a:p>
            <a:r>
              <a:rPr lang="en-US" dirty="0" smtClean="0"/>
              <a:t>You might think you have this sorted already – you probably don’t! </a:t>
            </a:r>
            <a:r>
              <a:rPr lang="en-US" sz="2800" dirty="0" smtClean="0"/>
              <a:t>(Enduring </a:t>
            </a:r>
            <a:r>
              <a:rPr lang="en-US" sz="2800" dirty="0" err="1" smtClean="0"/>
              <a:t>PoA</a:t>
            </a:r>
            <a:r>
              <a:rPr lang="en-US" sz="2800" dirty="0" smtClean="0"/>
              <a:t>, LPA Finance; ‘living will’ pre-2005; </a:t>
            </a:r>
            <a:r>
              <a:rPr lang="en-US" sz="2800" dirty="0" err="1" smtClean="0"/>
              <a:t>etc</a:t>
            </a:r>
            <a:r>
              <a:rPr lang="en-US" sz="2800" dirty="0" smtClean="0"/>
              <a:t>)  </a:t>
            </a:r>
            <a:r>
              <a:rPr lang="en-US" sz="2800" b="1" dirty="0" smtClean="0"/>
              <a:t>Show me!</a:t>
            </a:r>
          </a:p>
        </p:txBody>
      </p:sp>
    </p:spTree>
    <p:extLst>
      <p:ext uri="{BB962C8B-B14F-4D97-AF65-F5344CB8AC3E}">
        <p14:creationId xmlns:p14="http://schemas.microsoft.com/office/powerpoint/2010/main" val="23333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When you are young and healthy is good time to make an AD.</a:t>
            </a:r>
          </a:p>
          <a:p>
            <a:r>
              <a:rPr lang="en-US" dirty="0" smtClean="0"/>
              <a:t>You don’t have to make all your decisions now.  It’s enough to make an AD saying you don’t want to be kept alive if you were vegetative or badly brain-injured (like Schumacher)</a:t>
            </a:r>
          </a:p>
          <a:p>
            <a:r>
              <a:rPr lang="en-US" dirty="0" smtClean="0"/>
              <a:t>You don’t need a lawyer.  It’s free.</a:t>
            </a:r>
          </a:p>
          <a:p>
            <a:r>
              <a:rPr lang="en-US" dirty="0" smtClean="0"/>
              <a:t>You can make an AD even with early dementia, brain injury, depression, learning disability….</a:t>
            </a:r>
          </a:p>
          <a:p>
            <a:r>
              <a:rPr lang="en-US" dirty="0" smtClean="0"/>
              <a:t>Okay, Switzerland – but Plan B?</a:t>
            </a:r>
          </a:p>
          <a:p>
            <a:endParaRPr lang="en-US" dirty="0"/>
          </a:p>
        </p:txBody>
      </p:sp>
    </p:spTree>
    <p:extLst>
      <p:ext uri="{BB962C8B-B14F-4D97-AF65-F5344CB8AC3E}">
        <p14:creationId xmlns:p14="http://schemas.microsoft.com/office/powerpoint/2010/main" val="40885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Helping people write ADs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27932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 commitment</a:t>
            </a:r>
            <a:endParaRPr lang="en-US" dirty="0"/>
          </a:p>
        </p:txBody>
      </p:sp>
      <p:sp>
        <p:nvSpPr>
          <p:cNvPr id="5" name="Content Placeholder 4"/>
          <p:cNvSpPr>
            <a:spLocks noGrp="1"/>
          </p:cNvSpPr>
          <p:nvPr>
            <p:ph idx="1"/>
          </p:nvPr>
        </p:nvSpPr>
        <p:spPr/>
        <p:txBody>
          <a:bodyPr>
            <a:normAutofit/>
          </a:bodyPr>
          <a:lstStyle/>
          <a:p>
            <a:r>
              <a:rPr lang="en-US" dirty="0" smtClean="0"/>
              <a:t>45 minute initial appointment – “So tell me what you are trying to achieve by writing an AD.  What is it you are concerned about?”</a:t>
            </a:r>
          </a:p>
          <a:p>
            <a:pPr marL="0" indent="0">
              <a:buNone/>
            </a:pPr>
            <a:endParaRPr lang="en-US" dirty="0" smtClean="0"/>
          </a:p>
          <a:p>
            <a:r>
              <a:rPr lang="en-US" dirty="0" smtClean="0"/>
              <a:t>15 minute follow-up appointment (often by phone/email) – checking wording (does AD reflect what person is trying to achieve) and that all legal requirements are satisfied.</a:t>
            </a:r>
          </a:p>
        </p:txBody>
      </p:sp>
    </p:spTree>
    <p:extLst>
      <p:ext uri="{BB962C8B-B14F-4D97-AF65-F5344CB8AC3E}">
        <p14:creationId xmlns:p14="http://schemas.microsoft.com/office/powerpoint/2010/main" val="3870782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62 year old woman who has just received dementia diagnosis (and nursed her own mother through dementia).  Does not want to go through the ‘loss of self’ and distress her mother experienced</a:t>
            </a:r>
          </a:p>
          <a:p>
            <a:pPr lvl="1"/>
            <a:r>
              <a:rPr lang="en-US" dirty="0" smtClean="0"/>
              <a:t>Turns out to be insulin dependent diabetic</a:t>
            </a:r>
          </a:p>
          <a:p>
            <a:r>
              <a:rPr lang="en-US" dirty="0" smtClean="0"/>
              <a:t>28 year old research student employed on project about vegetative and minimally conscious states – routine surgery with GA upcoming - horrified at the idea that he might be kept alive in a prolonged VS or MCS</a:t>
            </a:r>
          </a:p>
          <a:p>
            <a:pPr marL="857250" lvl="1" indent="-457200"/>
            <a:r>
              <a:rPr lang="en-US" dirty="0" smtClean="0"/>
              <a:t>Brief targeted AD, presented and discussed as part of informed consent prior to operation</a:t>
            </a:r>
          </a:p>
        </p:txBody>
      </p:sp>
    </p:spTree>
    <p:extLst>
      <p:ext uri="{BB962C8B-B14F-4D97-AF65-F5344CB8AC3E}">
        <p14:creationId xmlns:p14="http://schemas.microsoft.com/office/powerpoint/2010/main" val="3689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44 year old man with inoperable brain </a:t>
            </a:r>
            <a:r>
              <a:rPr lang="en-US" dirty="0" err="1" smtClean="0"/>
              <a:t>tumour</a:t>
            </a:r>
            <a:r>
              <a:rPr lang="en-US" dirty="0" smtClean="0"/>
              <a:t> – has been told has less than 6 months left to live.  Learnt about ADs at our Before I Die Festival – wants to know what he can refuse to die of something other than the ‘total loss of everything’ that the brain </a:t>
            </a:r>
            <a:r>
              <a:rPr lang="en-US" dirty="0" err="1" smtClean="0"/>
              <a:t>tumour</a:t>
            </a:r>
            <a:r>
              <a:rPr lang="en-US" dirty="0" smtClean="0"/>
              <a:t> will cause.</a:t>
            </a:r>
          </a:p>
          <a:p>
            <a:pPr marL="857250" lvl="1" indent="-457200"/>
            <a:r>
              <a:rPr lang="en-US" dirty="0" smtClean="0"/>
              <a:t>Insufficient medical knowledge – referred to specialist; could not discuss assisted dying</a:t>
            </a:r>
          </a:p>
          <a:p>
            <a:r>
              <a:rPr lang="en-US" dirty="0" smtClean="0"/>
              <a:t>75 year old healthy woman wants AD so as not to be a burden on her daughter in future. Attends with daughter who is adamant that she would not be a burden – that she would welcome the opportunity to care for her mother.</a:t>
            </a:r>
          </a:p>
          <a:p>
            <a:pPr marL="857250" lvl="1" indent="-457200"/>
            <a:r>
              <a:rPr lang="en-US" dirty="0" smtClean="0"/>
              <a:t>Difficult interpersonally – AD is person’s own – her AD did include ‘burden’ issue in advance statement &amp; daughter satisfied this was not ‘legally binding’</a:t>
            </a:r>
            <a:endParaRPr lang="en-US" dirty="0"/>
          </a:p>
        </p:txBody>
      </p:sp>
    </p:spTree>
    <p:extLst>
      <p:ext uri="{BB962C8B-B14F-4D97-AF65-F5344CB8AC3E}">
        <p14:creationId xmlns:p14="http://schemas.microsoft.com/office/powerpoint/2010/main" val="11409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concern….</a:t>
            </a:r>
            <a:endParaRPr lang="en-US" dirty="0"/>
          </a:p>
        </p:txBody>
      </p:sp>
      <p:sp>
        <p:nvSpPr>
          <p:cNvPr id="3" name="Content Placeholder 2"/>
          <p:cNvSpPr>
            <a:spLocks noGrp="1"/>
          </p:cNvSpPr>
          <p:nvPr>
            <p:ph idx="1"/>
          </p:nvPr>
        </p:nvSpPr>
        <p:spPr/>
        <p:txBody>
          <a:bodyPr/>
          <a:lstStyle/>
          <a:p>
            <a:r>
              <a:rPr lang="en-US" dirty="0" smtClean="0"/>
              <a:t>Emphasis on getting numbers of people to complete them….</a:t>
            </a:r>
          </a:p>
          <a:p>
            <a:endParaRPr lang="en-US" dirty="0"/>
          </a:p>
          <a:p>
            <a:r>
              <a:rPr lang="en-US" dirty="0" smtClean="0"/>
              <a:t>…. But do they say what people want them to say?</a:t>
            </a:r>
          </a:p>
          <a:p>
            <a:endParaRPr lang="en-US" dirty="0"/>
          </a:p>
          <a:p>
            <a:r>
              <a:rPr lang="en-US" dirty="0" smtClean="0"/>
              <a:t>Always ask to see them!</a:t>
            </a:r>
            <a:endParaRPr lang="en-US" dirty="0"/>
          </a:p>
        </p:txBody>
      </p:sp>
    </p:spTree>
    <p:extLst>
      <p:ext uri="{BB962C8B-B14F-4D97-AF65-F5344CB8AC3E}">
        <p14:creationId xmlns:p14="http://schemas.microsoft.com/office/powerpoint/2010/main" val="26355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Independent Mental Capacity Advocate (IMCA) – “David” -  who has seen bad deaths and wants to refuse life-sustaining treatments after 168 hours (a week). Has tattoo in the hope that he’d be allowed to “die with dignity”.</a:t>
            </a:r>
          </a:p>
          <a:p>
            <a:endParaRPr lang="en-US" dirty="0"/>
          </a:p>
          <a:p>
            <a:r>
              <a:rPr lang="en-US" dirty="0" smtClean="0"/>
              <a:t>Film</a:t>
            </a:r>
            <a:endParaRPr lang="en-US" dirty="0"/>
          </a:p>
        </p:txBody>
      </p:sp>
    </p:spTree>
    <p:extLst>
      <p:ext uri="{BB962C8B-B14F-4D97-AF65-F5344CB8AC3E}">
        <p14:creationId xmlns:p14="http://schemas.microsoft.com/office/powerpoint/2010/main" val="426260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r>
              <a:rPr lang="en-US" dirty="0" smtClean="0"/>
              <a:t>http://</a:t>
            </a:r>
            <a:r>
              <a:rPr lang="en-US" dirty="0" err="1" smtClean="0"/>
              <a:t>www.healthtalk.org</a:t>
            </a:r>
            <a:r>
              <a:rPr lang="en-US" dirty="0" smtClean="0"/>
              <a:t>/peoples-experiences/nerves-brain/family-experiences-vegetative-and-minimally-conscious-states/topics</a:t>
            </a:r>
            <a:br>
              <a:rPr lang="en-US" dirty="0" smtClean="0"/>
            </a:br>
            <a:endParaRPr lang="en-US" dirty="0"/>
          </a:p>
        </p:txBody>
      </p:sp>
      <p:pic>
        <p:nvPicPr>
          <p:cNvPr id="4" name="Content Placeholder 3" descr="Screen Shot 2015-03-24 at 13.58.20.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31674" t="10385" r="1774" b="417"/>
          <a:stretch/>
        </p:blipFill>
        <p:spPr>
          <a:xfrm>
            <a:off x="1460500" y="1154042"/>
            <a:ext cx="6659591" cy="5578613"/>
          </a:xfrm>
        </p:spPr>
      </p:pic>
    </p:spTree>
    <p:extLst>
      <p:ext uri="{BB962C8B-B14F-4D97-AF65-F5344CB8AC3E}">
        <p14:creationId xmlns:p14="http://schemas.microsoft.com/office/powerpoint/2010/main" val="463241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David’s AD</a:t>
            </a:r>
            <a:endParaRPr lang="en-US" dirty="0"/>
          </a:p>
        </p:txBody>
      </p:sp>
      <p:sp>
        <p:nvSpPr>
          <p:cNvPr id="3" name="Content Placeholder 2"/>
          <p:cNvSpPr>
            <a:spLocks noGrp="1"/>
          </p:cNvSpPr>
          <p:nvPr>
            <p:ph idx="1"/>
          </p:nvPr>
        </p:nvSpPr>
        <p:spPr/>
        <p:txBody>
          <a:bodyPr/>
          <a:lstStyle/>
          <a:p>
            <a:r>
              <a:rPr lang="en-US" dirty="0" smtClean="0"/>
              <a:t>Did not include the phrase:  </a:t>
            </a:r>
            <a:r>
              <a:rPr lang="en-US" i="1" dirty="0" smtClean="0"/>
              <a:t>“These </a:t>
            </a:r>
            <a:r>
              <a:rPr lang="en-US" i="1" dirty="0"/>
              <a:t>refusals of treatment are to apply even if my life is at risk or may be shortened as a result" </a:t>
            </a:r>
            <a:r>
              <a:rPr lang="en-US" dirty="0" smtClean="0"/>
              <a:t>– as required </a:t>
            </a:r>
            <a:r>
              <a:rPr lang="en-US" dirty="0"/>
              <a:t>by the Mental Capacity Act</a:t>
            </a:r>
            <a:r>
              <a:rPr lang="en-US" dirty="0" smtClean="0"/>
              <a:t>.  </a:t>
            </a:r>
          </a:p>
          <a:p>
            <a:r>
              <a:rPr lang="en-US" dirty="0" smtClean="0"/>
              <a:t>Refusal of LSTs therefore not valid.</a:t>
            </a:r>
          </a:p>
          <a:p>
            <a:r>
              <a:rPr lang="en-US" dirty="0" smtClean="0"/>
              <a:t>Specifically refused ventilation and antibiotics but did NOT specifically refuse CANH</a:t>
            </a:r>
            <a:endParaRPr lang="en-US" dirty="0"/>
          </a:p>
        </p:txBody>
      </p:sp>
    </p:spTree>
    <p:extLst>
      <p:ext uri="{BB962C8B-B14F-4D97-AF65-F5344CB8AC3E}">
        <p14:creationId xmlns:p14="http://schemas.microsoft.com/office/powerpoint/2010/main" val="429058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problems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Many AD templates refuse treatment for “permanent” vegetative state – people usually haven’t understood that means up to 1 year+ after precipitating incident</a:t>
            </a:r>
          </a:p>
          <a:p>
            <a:r>
              <a:rPr lang="en-US" dirty="0" smtClean="0"/>
              <a:t>Many AD templates do NOT mention ‘minimally conscious state’</a:t>
            </a:r>
          </a:p>
          <a:p>
            <a:r>
              <a:rPr lang="en-US" dirty="0" smtClean="0"/>
              <a:t>Using words like ‘permanent’, ‘will never recover’, ‘irreversible’ – doctors virtually never say this!</a:t>
            </a:r>
          </a:p>
          <a:p>
            <a:r>
              <a:rPr lang="en-US" dirty="0"/>
              <a:t>Many people who complete ADs request DNACPR but are NOT (or cannot be) on ambulance service EOL register</a:t>
            </a:r>
          </a:p>
          <a:p>
            <a:endParaRPr lang="en-US" dirty="0" smtClean="0"/>
          </a:p>
        </p:txBody>
      </p:sp>
    </p:spTree>
    <p:extLst>
      <p:ext uri="{BB962C8B-B14F-4D97-AF65-F5344CB8AC3E}">
        <p14:creationId xmlns:p14="http://schemas.microsoft.com/office/powerpoint/2010/main" val="128020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NACPR.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30768" t="17052" r="10351" b="6003"/>
          <a:stretch/>
        </p:blipFill>
        <p:spPr>
          <a:xfrm>
            <a:off x="1068702" y="274637"/>
            <a:ext cx="7780839" cy="6354891"/>
          </a:xfrm>
        </p:spPr>
      </p:pic>
    </p:spTree>
    <p:extLst>
      <p:ext uri="{BB962C8B-B14F-4D97-AF65-F5344CB8AC3E}">
        <p14:creationId xmlns:p14="http://schemas.microsoft.com/office/powerpoint/2010/main" val="485690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Many ADs are not designed to allow quick and easy access to crucial info by paramedics (and first responders)</a:t>
            </a:r>
          </a:p>
          <a:p>
            <a:r>
              <a:rPr lang="en-US" dirty="0" smtClean="0"/>
              <a:t>Relationship between AD and LPA (H&amp;W) is not clear – people invalidate one or the other without intending to</a:t>
            </a:r>
          </a:p>
          <a:p>
            <a:endParaRPr lang="en-US" dirty="0"/>
          </a:p>
        </p:txBody>
      </p:sp>
    </p:spTree>
    <p:extLst>
      <p:ext uri="{BB962C8B-B14F-4D97-AF65-F5344CB8AC3E}">
        <p14:creationId xmlns:p14="http://schemas.microsoft.com/office/powerpoint/2010/main" val="198197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An AD can be legally binding but ineffective in practice. Doctors feel “bullied”.  Show empathy for their pain; acknowledge their ethical views; request compliance with AD nicely. (!)</a:t>
            </a:r>
          </a:p>
          <a:p>
            <a:r>
              <a:rPr lang="en-US" b="1" dirty="0" smtClean="0"/>
              <a:t>The importance of the ‘advance statement’ – values, wishes, beliefs</a:t>
            </a:r>
            <a:r>
              <a:rPr lang="en-US" dirty="0" smtClean="0"/>
              <a:t>.  They will be legally persuasive for ‘best interests’ decisions even if AD is not valid or applicable.  And it is persuasive for medics – ‘person centered care’.</a:t>
            </a:r>
            <a:endParaRPr lang="en-US" dirty="0"/>
          </a:p>
        </p:txBody>
      </p:sp>
    </p:spTree>
    <p:extLst>
      <p:ext uri="{BB962C8B-B14F-4D97-AF65-F5344CB8AC3E}">
        <p14:creationId xmlns:p14="http://schemas.microsoft.com/office/powerpoint/2010/main" val="742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Donate your </a:t>
            </a:r>
            <a:r>
              <a:rPr lang="en-US" smtClean="0"/>
              <a:t>Advance Decision now!</a:t>
            </a:r>
            <a:endParaRPr lang="en-US"/>
          </a:p>
        </p:txBody>
      </p:sp>
      <p:sp>
        <p:nvSpPr>
          <p:cNvPr id="3" name="Content Placeholder 2"/>
          <p:cNvSpPr>
            <a:spLocks noGrp="1"/>
          </p:cNvSpPr>
          <p:nvPr>
            <p:ph idx="1"/>
          </p:nvPr>
        </p:nvSpPr>
        <p:spPr/>
        <p:txBody>
          <a:bodyPr/>
          <a:lstStyle/>
          <a:p>
            <a:r>
              <a:rPr lang="en-US" dirty="0" smtClean="0"/>
              <a:t>Book with Penney Lewis (medical ethicist) KCL</a:t>
            </a:r>
          </a:p>
          <a:p>
            <a:r>
              <a:rPr lang="en-US" dirty="0" smtClean="0"/>
              <a:t>Real life ADs + reflection by author on why they wrote what they wrote </a:t>
            </a:r>
          </a:p>
          <a:p>
            <a:r>
              <a:rPr lang="en-US" dirty="0" smtClean="0"/>
              <a:t>‘Expert Commentary’ by paramedics, </a:t>
            </a:r>
            <a:r>
              <a:rPr lang="en-US" dirty="0" err="1" smtClean="0"/>
              <a:t>intensivists</a:t>
            </a:r>
            <a:r>
              <a:rPr lang="en-US" dirty="0" smtClean="0"/>
              <a:t>, care home managers, nurses, lawyers</a:t>
            </a:r>
          </a:p>
          <a:p>
            <a:r>
              <a:rPr lang="en-US" dirty="0" smtClean="0"/>
              <a:t>Offering examples instead of blank templates</a:t>
            </a:r>
          </a:p>
        </p:txBody>
      </p:sp>
    </p:spTree>
    <p:extLst>
      <p:ext uri="{BB962C8B-B14F-4D97-AF65-F5344CB8AC3E}">
        <p14:creationId xmlns:p14="http://schemas.microsoft.com/office/powerpoint/2010/main" val="72553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24 at 14.00.13.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39198" t="13472" r="21450" b="6003"/>
          <a:stretch/>
        </p:blipFill>
        <p:spPr>
          <a:xfrm>
            <a:off x="2270125" y="177418"/>
            <a:ext cx="5207000" cy="6659346"/>
          </a:xfrm>
        </p:spPr>
      </p:pic>
    </p:spTree>
    <p:extLst>
      <p:ext uri="{BB962C8B-B14F-4D97-AF65-F5344CB8AC3E}">
        <p14:creationId xmlns:p14="http://schemas.microsoft.com/office/powerpoint/2010/main" val="2425314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40207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Informing people about ADs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GPs surgeries</a:t>
            </a:r>
          </a:p>
          <a:p>
            <a:r>
              <a:rPr lang="en-US" dirty="0" smtClean="0"/>
              <a:t>Right to Die Societies</a:t>
            </a:r>
          </a:p>
          <a:p>
            <a:r>
              <a:rPr lang="en-US" dirty="0" smtClean="0"/>
              <a:t>Dying Awareness Week (Before I Die Festivals)</a:t>
            </a:r>
          </a:p>
          <a:p>
            <a:pPr marL="0" indent="0">
              <a:buNone/>
            </a:pPr>
            <a:r>
              <a:rPr lang="en-US" dirty="0" smtClean="0"/>
              <a:t>Also:  </a:t>
            </a:r>
          </a:p>
          <a:p>
            <a:r>
              <a:rPr lang="en-US" dirty="0" smtClean="0"/>
              <a:t>faith groups (e.g. Quakers)</a:t>
            </a:r>
          </a:p>
          <a:p>
            <a:r>
              <a:rPr lang="en-US" dirty="0" smtClean="0"/>
              <a:t>CPD training e.g. GPs in Yale of York CCG, brain surgeons at St. Georges (via Henry Marsh!)</a:t>
            </a:r>
          </a:p>
          <a:p>
            <a:r>
              <a:rPr lang="en-US" dirty="0"/>
              <a:t>P</a:t>
            </a:r>
            <a:r>
              <a:rPr lang="en-US" dirty="0" smtClean="0"/>
              <a:t>ractitioners in care homes &amp; hospital Grand Rounds</a:t>
            </a:r>
            <a:endParaRPr lang="en-US" dirty="0"/>
          </a:p>
        </p:txBody>
      </p:sp>
    </p:spTree>
    <p:extLst>
      <p:ext uri="{BB962C8B-B14F-4D97-AF65-F5344CB8AC3E}">
        <p14:creationId xmlns:p14="http://schemas.microsoft.com/office/powerpoint/2010/main" val="19779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Helping people write ADs</a:t>
            </a:r>
            <a:endParaRPr lang="en-US" dirty="0"/>
          </a:p>
        </p:txBody>
      </p:sp>
      <p:sp>
        <p:nvSpPr>
          <p:cNvPr id="3" name="Content Placeholder 2"/>
          <p:cNvSpPr>
            <a:spLocks noGrp="1"/>
          </p:cNvSpPr>
          <p:nvPr>
            <p:ph idx="1"/>
          </p:nvPr>
        </p:nvSpPr>
        <p:spPr/>
        <p:txBody>
          <a:bodyPr/>
          <a:lstStyle/>
          <a:p>
            <a:r>
              <a:rPr lang="en-US" dirty="0" smtClean="0"/>
              <a:t>One-on-one appointments </a:t>
            </a:r>
          </a:p>
          <a:p>
            <a:endParaRPr lang="en-US" dirty="0"/>
          </a:p>
          <a:p>
            <a:pPr marL="0" indent="0">
              <a:buNone/>
            </a:pPr>
            <a:r>
              <a:rPr lang="en-US" dirty="0" smtClean="0"/>
              <a:t> </a:t>
            </a:r>
          </a:p>
          <a:p>
            <a:r>
              <a:rPr lang="en-US" b="1" dirty="0" smtClean="0"/>
              <a:t>TOTAL:</a:t>
            </a:r>
            <a:r>
              <a:rPr lang="en-US" dirty="0" smtClean="0"/>
              <a:t> CK &amp; SW – 124 Advance Decisions in under 3 years – mostly from scratch, but some reworking of pre-2005 “living wills”</a:t>
            </a:r>
          </a:p>
          <a:p>
            <a:pPr marL="0" indent="0">
              <a:buNone/>
            </a:pPr>
            <a:endParaRPr lang="en-US" dirty="0"/>
          </a:p>
        </p:txBody>
      </p:sp>
    </p:spTree>
    <p:extLst>
      <p:ext uri="{BB962C8B-B14F-4D97-AF65-F5344CB8AC3E}">
        <p14:creationId xmlns:p14="http://schemas.microsoft.com/office/powerpoint/2010/main" val="152471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Informing people about ADs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93956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22 at 18.15.33.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3814" t="15509" r="28397" b="53696"/>
          <a:stretch/>
        </p:blipFill>
        <p:spPr>
          <a:xfrm>
            <a:off x="355040" y="1515655"/>
            <a:ext cx="8543580" cy="3440948"/>
          </a:xfrm>
        </p:spPr>
      </p:pic>
    </p:spTree>
    <p:extLst>
      <p:ext uri="{BB962C8B-B14F-4D97-AF65-F5344CB8AC3E}">
        <p14:creationId xmlns:p14="http://schemas.microsoft.com/office/powerpoint/2010/main" val="2333128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22 at 18.23.57.pn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27797" t="13650" r="9482" b="3787"/>
          <a:stretch/>
        </p:blipFill>
        <p:spPr>
          <a:xfrm>
            <a:off x="873946" y="454466"/>
            <a:ext cx="7524128" cy="6190100"/>
          </a:xfrm>
        </p:spPr>
      </p:pic>
    </p:spTree>
    <p:extLst>
      <p:ext uri="{BB962C8B-B14F-4D97-AF65-F5344CB8AC3E}">
        <p14:creationId xmlns:p14="http://schemas.microsoft.com/office/powerpoint/2010/main" val="1361659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in a GP surgery: Flu Saturdays</a:t>
            </a:r>
            <a:endParaRPr lang="en-US" dirty="0"/>
          </a:p>
        </p:txBody>
      </p:sp>
      <p:sp>
        <p:nvSpPr>
          <p:cNvPr id="3" name="Content Placeholder 2"/>
          <p:cNvSpPr>
            <a:spLocks noGrp="1"/>
          </p:cNvSpPr>
          <p:nvPr>
            <p:ph idx="1"/>
          </p:nvPr>
        </p:nvSpPr>
        <p:spPr/>
        <p:txBody>
          <a:bodyPr/>
          <a:lstStyle/>
          <a:p>
            <a:r>
              <a:rPr lang="en-US" dirty="0" smtClean="0"/>
              <a:t>Training session at Practice Meeting briefing GPs, nurses, reception staff</a:t>
            </a:r>
          </a:p>
          <a:p>
            <a:r>
              <a:rPr lang="en-US" dirty="0" smtClean="0"/>
              <a:t>200+ through the reception area 8.30am-12noon</a:t>
            </a:r>
          </a:p>
          <a:p>
            <a:r>
              <a:rPr lang="en-US" dirty="0" smtClean="0"/>
              <a:t>Leaflet at the door on entry: “We are offering free advice on end of life planning”</a:t>
            </a:r>
          </a:p>
          <a:p>
            <a:r>
              <a:rPr lang="en-US" dirty="0" smtClean="0"/>
              <a:t>Stall with flyers &amp; AD templates</a:t>
            </a:r>
          </a:p>
          <a:p>
            <a:endParaRPr lang="en-US" dirty="0" smtClean="0"/>
          </a:p>
        </p:txBody>
      </p:sp>
      <p:pic>
        <p:nvPicPr>
          <p:cNvPr id="4" name="Picture 3" descr="Flu-Jab-Poste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14047" y="4511698"/>
            <a:ext cx="2186826" cy="2227474"/>
          </a:xfrm>
          <a:prstGeom prst="rect">
            <a:avLst/>
          </a:prstGeom>
        </p:spPr>
      </p:pic>
    </p:spTree>
    <p:extLst>
      <p:ext uri="{BB962C8B-B14F-4D97-AF65-F5344CB8AC3E}">
        <p14:creationId xmlns:p14="http://schemas.microsoft.com/office/powerpoint/2010/main" val="3069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341</TotalTime>
  <Words>1550</Words>
  <Application>Microsoft Office PowerPoint</Application>
  <PresentationFormat>On-screen Show (4:3)</PresentationFormat>
  <Paragraphs>137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Writing an Advance Decision: (How) can we facilitate the process?</vt:lpstr>
      <vt:lpstr>Our research interests</vt:lpstr>
      <vt:lpstr>http://www.healthtalk.org/peoples-experiences/nerves-brain/family-experiences-vegetative-and-minimally-conscious-states/topics </vt:lpstr>
      <vt:lpstr>1.  Informing people about ADs</vt:lpstr>
      <vt:lpstr>2.  Helping people write ADs</vt:lpstr>
      <vt:lpstr>Informing people about ADs</vt:lpstr>
      <vt:lpstr>PowerPoint Presentation</vt:lpstr>
      <vt:lpstr>PowerPoint Presentation</vt:lpstr>
      <vt:lpstr>Pilot in a GP surgery: Flu Saturdays</vt:lpstr>
      <vt:lpstr>GP     GP Surgery Flu Saturday</vt:lpstr>
      <vt:lpstr>Findings</vt:lpstr>
      <vt:lpstr>Around 20% refused leaflets</vt:lpstr>
      <vt:lpstr>PowerPoint Presentation</vt:lpstr>
      <vt:lpstr>PowerPoint Presentation</vt:lpstr>
      <vt:lpstr>PowerPoint Presentation</vt:lpstr>
      <vt:lpstr>PowerPoint Presentation</vt:lpstr>
      <vt:lpstr>What helped?</vt:lpstr>
      <vt:lpstr>PowerPoint Presentation</vt:lpstr>
      <vt:lpstr>Before I Die Festivals:  Dying Awareness Week</vt:lpstr>
      <vt:lpstr>PowerPoint Presentation</vt:lpstr>
      <vt:lpstr>Excellent uptake</vt:lpstr>
      <vt:lpstr>Key messages</vt:lpstr>
      <vt:lpstr>PowerPoint Presentation</vt:lpstr>
      <vt:lpstr>Helping people write ADs </vt:lpstr>
      <vt:lpstr>Time commitment</vt:lpstr>
      <vt:lpstr>Examples</vt:lpstr>
      <vt:lpstr>PowerPoint Presentation</vt:lpstr>
      <vt:lpstr>A concern….</vt:lpstr>
      <vt:lpstr>PowerPoint Presentation</vt:lpstr>
      <vt:lpstr>David’s AD</vt:lpstr>
      <vt:lpstr>Common problems</vt:lpstr>
      <vt:lpstr>PowerPoint Presentation</vt:lpstr>
      <vt:lpstr>PowerPoint Presentation</vt:lpstr>
      <vt:lpstr>PowerPoint Presentation</vt:lpstr>
      <vt:lpstr>Donate your Advance Decision now!</vt:lpstr>
      <vt:lpstr>PowerPoint Presentation</vt:lpstr>
      <vt:lpstr>Thank you!</vt:lpstr>
    </vt:vector>
  </TitlesOfParts>
  <Company>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Decisions Why people struggle to write them</dc:title>
  <dc:creator>Celia Kitzinger</dc:creator>
  <cp:lastModifiedBy>Sam</cp:lastModifiedBy>
  <cp:revision>96</cp:revision>
  <dcterms:created xsi:type="dcterms:W3CDTF">2015-03-22T18:15:49Z</dcterms:created>
  <dcterms:modified xsi:type="dcterms:W3CDTF">2017-01-17T01:08:14Z</dcterms:modified>
</cp:coreProperties>
</file>